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98" r:id="rId2"/>
    <p:sldId id="284" r:id="rId3"/>
    <p:sldId id="288" r:id="rId4"/>
    <p:sldId id="279" r:id="rId5"/>
    <p:sldId id="274" r:id="rId6"/>
    <p:sldId id="292" r:id="rId7"/>
    <p:sldId id="297" r:id="rId8"/>
    <p:sldId id="289" r:id="rId9"/>
    <p:sldId id="299" r:id="rId10"/>
    <p:sldId id="291" r:id="rId11"/>
    <p:sldId id="287" r:id="rId12"/>
    <p:sldId id="272" r:id="rId13"/>
    <p:sldId id="273" r:id="rId14"/>
    <p:sldId id="275" r:id="rId15"/>
    <p:sldId id="276" r:id="rId16"/>
    <p:sldId id="286" r:id="rId17"/>
    <p:sldId id="259" r:id="rId18"/>
    <p:sldId id="260" r:id="rId19"/>
    <p:sldId id="257" r:id="rId20"/>
    <p:sldId id="293" r:id="rId21"/>
    <p:sldId id="296" r:id="rId22"/>
    <p:sldId id="277" r:id="rId23"/>
    <p:sldId id="294" r:id="rId24"/>
    <p:sldId id="290" r:id="rId25"/>
    <p:sldId id="283" r:id="rId26"/>
    <p:sldId id="27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34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4161A7FC-FE58-4252-BCB4-D9521522B6F1}"/>
              </a:ext>
            </a:extLst>
          </p:cNvPr>
          <p:cNvSpPr txBox="1">
            <a:spLocks/>
          </p:cNvSpPr>
          <p:nvPr/>
        </p:nvSpPr>
        <p:spPr>
          <a:xfrm>
            <a:off x="2365720" y="1454685"/>
            <a:ext cx="4597966" cy="365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4000"/>
              </a:lnSpc>
            </a:pPr>
            <a:r>
              <a:rPr lang="en-US" sz="4000" b="1"/>
              <a:t>Characterizing SARS-Cov-2</a:t>
            </a:r>
            <a:br>
              <a:rPr lang="en-US" sz="4000" b="1"/>
            </a:br>
            <a:r>
              <a:rPr lang="en-US" sz="4000" b="1"/>
              <a:t>Spike Protein Structure using second Vassiliev Measure</a:t>
            </a:r>
            <a:endParaRPr lang="en-US" sz="4000" b="1" dirty="0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74AC5FB6-2EF8-40C9-89E5-50F3554EE84A}"/>
              </a:ext>
            </a:extLst>
          </p:cNvPr>
          <p:cNvSpPr txBox="1">
            <a:spLocks/>
          </p:cNvSpPr>
          <p:nvPr/>
        </p:nvSpPr>
        <p:spPr>
          <a:xfrm>
            <a:off x="7466980" y="1454684"/>
            <a:ext cx="3987744" cy="321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Jason Middlebrook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Computing,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East Tennessee State University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Mentor, Professor Eleni Panagiotou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Mathematics and SimCenter, UTC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3609D7AC-3B1C-45B1-A777-8C4A7909C6EB}"/>
              </a:ext>
            </a:extLst>
          </p:cNvPr>
          <p:cNvSpPr txBox="1">
            <a:spLocks/>
          </p:cNvSpPr>
          <p:nvPr/>
        </p:nvSpPr>
        <p:spPr>
          <a:xfrm>
            <a:off x="7466980" y="4690006"/>
            <a:ext cx="1743281" cy="383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200" cap="none" dirty="0">
                <a:solidFill>
                  <a:schemeClr val="tx1"/>
                </a:solidFill>
              </a:rPr>
              <a:t>07/29/2021</a:t>
            </a:r>
          </a:p>
        </p:txBody>
      </p:sp>
    </p:spTree>
    <p:extLst>
      <p:ext uri="{BB962C8B-B14F-4D97-AF65-F5344CB8AC3E}">
        <p14:creationId xmlns:p14="http://schemas.microsoft.com/office/powerpoint/2010/main" val="1758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25890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To calculate V2 for open knots (proteins), we must use 2-d projections of the protein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onto random planes</a:t>
            </a:r>
          </a:p>
          <a:p>
            <a:r>
              <a:rPr lang="en-US" sz="2800" dirty="0"/>
              <a:t>For each projection we can calculate the alternating signed crossings</a:t>
            </a:r>
          </a:p>
          <a:p>
            <a:r>
              <a:rPr lang="en-US" sz="2800" dirty="0"/>
              <a:t>V2 is equal to the average of the alternating signed crossings over all projection directions 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335347" y="209708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335347" y="2097087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2"/>
    </mc:Choice>
    <mc:Fallback xmlns="">
      <p:transition spd="slow"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</a:t>
            </a:r>
            <a:r>
              <a:rPr lang="en-US" b="1" dirty="0"/>
              <a:t>Wild</a:t>
            </a:r>
            <a:r>
              <a:rPr lang="en-US" dirty="0"/>
              <a:t> SARS-CoV-2 s Proteins: 400/600 scan-lengths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7" r="8219"/>
          <a:stretch/>
        </p:blipFill>
        <p:spPr>
          <a:xfrm>
            <a:off x="0" y="1732714"/>
            <a:ext cx="6126377" cy="419031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" r="7998"/>
          <a:stretch/>
        </p:blipFill>
        <p:spPr>
          <a:xfrm>
            <a:off x="6062444" y="1732714"/>
            <a:ext cx="6126377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3635086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31E1BD-CFBB-40DF-A7A3-5F85B765C647}"/>
              </a:ext>
            </a:extLst>
          </p:cNvPr>
          <p:cNvCxnSpPr>
            <a:cxnSpLocks/>
          </p:cNvCxnSpPr>
          <p:nvPr/>
        </p:nvCxnSpPr>
        <p:spPr>
          <a:xfrm flipH="1">
            <a:off x="7568588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E6A3D4-7C5C-490F-B744-CCD5934A5DB7}"/>
              </a:ext>
            </a:extLst>
          </p:cNvPr>
          <p:cNvCxnSpPr>
            <a:cxnSpLocks/>
          </p:cNvCxnSpPr>
          <p:nvPr/>
        </p:nvCxnSpPr>
        <p:spPr>
          <a:xfrm flipH="1">
            <a:off x="1256855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DF4C50F-8826-4049-A4D7-21AE5ACB41D6}"/>
              </a:ext>
            </a:extLst>
          </p:cNvPr>
          <p:cNvSpPr txBox="1">
            <a:spLocks/>
          </p:cNvSpPr>
          <p:nvPr/>
        </p:nvSpPr>
        <p:spPr>
          <a:xfrm>
            <a:off x="1014310" y="3051322"/>
            <a:ext cx="2332897" cy="755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First dip</a:t>
            </a:r>
            <a:r>
              <a:rPr lang="en-US" sz="2000" dirty="0">
                <a:solidFill>
                  <a:schemeClr val="bg1"/>
                </a:solidFill>
              </a:rPr>
              <a:t> makes up almost all of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at 200 Scanning Length for Wild S Proteins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68625" y="1654306"/>
            <a:ext cx="7846158" cy="4707694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8994C2-1234-4603-BE91-BBF9E638258B}"/>
              </a:ext>
            </a:extLst>
          </p:cNvPr>
          <p:cNvCxnSpPr>
            <a:cxnSpLocks/>
          </p:cNvCxnSpPr>
          <p:nvPr/>
        </p:nvCxnSpPr>
        <p:spPr>
          <a:xfrm flipH="1">
            <a:off x="4497741" y="532845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7B2D4B-6FCF-4609-9624-1515292C49BF}"/>
              </a:ext>
            </a:extLst>
          </p:cNvPr>
          <p:cNvSpPr txBox="1"/>
          <p:nvPr/>
        </p:nvSpPr>
        <p:spPr>
          <a:xfrm>
            <a:off x="5046382" y="4343763"/>
            <a:ext cx="2812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2</a:t>
            </a:r>
            <a:r>
              <a:rPr lang="en-US" sz="2000" baseline="30000" dirty="0">
                <a:solidFill>
                  <a:schemeClr val="bg1"/>
                </a:solidFill>
              </a:rPr>
              <a:t>nd</a:t>
            </a:r>
            <a:r>
              <a:rPr lang="en-US" sz="2000" dirty="0">
                <a:solidFill>
                  <a:schemeClr val="bg1"/>
                </a:solidFill>
              </a:rPr>
              <a:t> Dip goes from RBD, through cleavage sites separating S1 &amp; S2, up to the end of FP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AADE9-57DD-429D-B3C1-11A7E40D97FC}"/>
              </a:ext>
            </a:extLst>
          </p:cNvPr>
          <p:cNvSpPr txBox="1"/>
          <p:nvPr/>
        </p:nvSpPr>
        <p:spPr>
          <a:xfrm>
            <a:off x="8680275" y="2459504"/>
            <a:ext cx="2743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Noticing these dips could help with future research, and they are only visible in the wild S proteins</a:t>
            </a:r>
          </a:p>
        </p:txBody>
      </p:sp>
    </p:spTree>
    <p:extLst>
      <p:ext uri="{BB962C8B-B14F-4D97-AF65-F5344CB8AC3E}">
        <p14:creationId xmlns:p14="http://schemas.microsoft.com/office/powerpoint/2010/main" val="14792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7061"/>
            <a:ext cx="9905998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RBD-Down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32" r="5702"/>
          <a:stretch/>
        </p:blipFill>
        <p:spPr>
          <a:xfrm>
            <a:off x="0" y="1891439"/>
            <a:ext cx="6406591" cy="42726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0" r="8357"/>
          <a:stretch/>
        </p:blipFill>
        <p:spPr>
          <a:xfrm>
            <a:off x="6309026" y="1891439"/>
            <a:ext cx="5882973" cy="427266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15510C-041D-4680-AC1C-10F6D5005CA0}"/>
              </a:ext>
            </a:extLst>
          </p:cNvPr>
          <p:cNvSpPr txBox="1">
            <a:spLocks/>
          </p:cNvSpPr>
          <p:nvPr/>
        </p:nvSpPr>
        <p:spPr>
          <a:xfrm>
            <a:off x="6504155" y="2509015"/>
            <a:ext cx="3218685" cy="1819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300" dirty="0">
                <a:solidFill>
                  <a:schemeClr val="bg1"/>
                </a:solidFill>
              </a:rPr>
              <a:t>The peak at about 350-950 follows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300" dirty="0">
                <a:solidFill>
                  <a:schemeClr val="bg1"/>
                </a:solidFill>
              </a:rPr>
              <a:t>Wild&lt;SA variant&lt; UK variant&lt; D614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300" dirty="0">
                <a:solidFill>
                  <a:schemeClr val="bg1"/>
                </a:solidFill>
              </a:rPr>
              <a:t>The intensity of the peak is associated with tighter or more complex knotting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6A7BEA-40C4-48C2-8298-EAA3BF5AB8BA}"/>
              </a:ext>
            </a:extLst>
          </p:cNvPr>
          <p:cNvSpPr txBox="1">
            <a:spLocks/>
          </p:cNvSpPr>
          <p:nvPr/>
        </p:nvSpPr>
        <p:spPr>
          <a:xfrm>
            <a:off x="928856" y="2509016"/>
            <a:ext cx="3452644" cy="1935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wild type and its variants have similar topology, except 7kdk (D614 mutant)</a:t>
            </a:r>
          </a:p>
        </p:txBody>
      </p:sp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 err="1"/>
              <a:t>INtroduction</a:t>
            </a:r>
            <a:endParaRPr lang="en-US" sz="48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9367"/>
            <a:ext cx="9905998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RBD-Up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11" r="7011"/>
          <a:stretch/>
        </p:blipFill>
        <p:spPr>
          <a:xfrm>
            <a:off x="0" y="1847932"/>
            <a:ext cx="6184900" cy="43161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3" r="7993"/>
          <a:stretch/>
        </p:blipFill>
        <p:spPr>
          <a:xfrm>
            <a:off x="6183320" y="1847932"/>
            <a:ext cx="6043621" cy="431617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CCF759-2BA8-4D72-A5DA-CAAB91E0BE90}"/>
              </a:ext>
            </a:extLst>
          </p:cNvPr>
          <p:cNvSpPr txBox="1">
            <a:spLocks/>
          </p:cNvSpPr>
          <p:nvPr/>
        </p:nvSpPr>
        <p:spPr>
          <a:xfrm>
            <a:off x="922788" y="3429000"/>
            <a:ext cx="3345991" cy="15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(6zgg)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r>
              <a:rPr lang="en-US" sz="2000" dirty="0">
                <a:solidFill>
                  <a:schemeClr val="bg1"/>
                </a:solidFill>
              </a:rPr>
              <a:t>, UK variant and triple mutant have tallest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intensity 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Wild type&lt;SARS&lt;……..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FAF6C-B06A-4494-8B18-646A82C7A0AF}"/>
              </a:ext>
            </a:extLst>
          </p:cNvPr>
          <p:cNvSpPr txBox="1">
            <a:spLocks/>
          </p:cNvSpPr>
          <p:nvPr/>
        </p:nvSpPr>
        <p:spPr>
          <a:xfrm>
            <a:off x="6722969" y="3429000"/>
            <a:ext cx="3377376" cy="1760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(6zgg)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r>
              <a:rPr lang="en-US" sz="2000" dirty="0">
                <a:solidFill>
                  <a:schemeClr val="bg1"/>
                </a:solidFill>
              </a:rPr>
              <a:t>, UK variant and triple mutant have tallest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13BB-71BC-4A11-890F-FC80C955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841248"/>
            <a:ext cx="10096563" cy="1764791"/>
          </a:xfrm>
        </p:spPr>
        <p:txBody>
          <a:bodyPr>
            <a:normAutofit/>
          </a:bodyPr>
          <a:lstStyle/>
          <a:p>
            <a:r>
              <a:rPr lang="en-US" sz="4000" cap="none" dirty="0"/>
              <a:t>RBD-Up Appears to Increase V2 at Peaks, Indicating a Tighter or More Complex Knot in S2.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035382-02D7-48DA-9D87-758C7444CC94}"/>
              </a:ext>
            </a:extLst>
          </p:cNvPr>
          <p:cNvSpPr txBox="1">
            <a:spLocks/>
          </p:cNvSpPr>
          <p:nvPr/>
        </p:nvSpPr>
        <p:spPr>
          <a:xfrm>
            <a:off x="1141413" y="26060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Variants Also Have Increased V2 at Peaks Compared to Wild S Proteins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5EC20-5D3A-7641-B2A8-DE6089A89E32}"/>
              </a:ext>
            </a:extLst>
          </p:cNvPr>
          <p:cNvSpPr txBox="1">
            <a:spLocks/>
          </p:cNvSpPr>
          <p:nvPr/>
        </p:nvSpPr>
        <p:spPr>
          <a:xfrm>
            <a:off x="1141413" y="416828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We therefore suggest that increased complexity of S2 provides a benefit to protein fusion</a:t>
            </a:r>
          </a:p>
        </p:txBody>
      </p:sp>
    </p:spTree>
    <p:extLst>
      <p:ext uri="{BB962C8B-B14F-4D97-AF65-F5344CB8AC3E}">
        <p14:creationId xmlns:p14="http://schemas.microsoft.com/office/powerpoint/2010/main" val="329520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983" t="5423" r="11634"/>
          <a:stretch/>
        </p:blipFill>
        <p:spPr>
          <a:xfrm>
            <a:off x="438439" y="375883"/>
            <a:ext cx="7274338" cy="61881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15" y="765040"/>
            <a:ext cx="386254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V2 Fingerprint Matrix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8021603" y="4071846"/>
            <a:ext cx="3601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X- and Y-Axes are approximate starting and ending amino acids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b="37963"/>
          <a:stretch/>
        </p:blipFill>
        <p:spPr>
          <a:xfrm>
            <a:off x="1273721" y="6171093"/>
            <a:ext cx="6108785" cy="39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2E88CB4-AD11-4C16-946C-95AA9E5C2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r="9058" b="38944"/>
          <a:stretch/>
        </p:blipFill>
        <p:spPr>
          <a:xfrm rot="16200000">
            <a:off x="-2063636" y="3148932"/>
            <a:ext cx="5510179" cy="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1FF9C77-1593-47EA-AF55-422F1375F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86533" r="89144" b="9244"/>
          <a:stretch/>
        </p:blipFill>
        <p:spPr>
          <a:xfrm rot="16384397">
            <a:off x="752535" y="437029"/>
            <a:ext cx="259520" cy="27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B687C-0EDA-4210-B42F-C1F6BB8EAF97}"/>
              </a:ext>
            </a:extLst>
          </p:cNvPr>
          <p:cNvSpPr txBox="1"/>
          <p:nvPr/>
        </p:nvSpPr>
        <p:spPr>
          <a:xfrm>
            <a:off x="5898169" y="621859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09298-4618-4E02-9101-2827954839E1}"/>
              </a:ext>
            </a:extLst>
          </p:cNvPr>
          <p:cNvSpPr txBox="1"/>
          <p:nvPr/>
        </p:nvSpPr>
        <p:spPr>
          <a:xfrm>
            <a:off x="5837843" y="619649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3650C-8E0C-4292-85A5-2B6F1B9646A7}"/>
              </a:ext>
            </a:extLst>
          </p:cNvPr>
          <p:cNvSpPr txBox="1"/>
          <p:nvPr/>
        </p:nvSpPr>
        <p:spPr>
          <a:xfrm>
            <a:off x="6224732" y="6218594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AC74F-CD25-4D40-B5E9-33BEE1F47EF5}"/>
              </a:ext>
            </a:extLst>
          </p:cNvPr>
          <p:cNvSpPr txBox="1"/>
          <p:nvPr/>
        </p:nvSpPr>
        <p:spPr>
          <a:xfrm>
            <a:off x="6156044" y="6196493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F0E23-B30A-4516-BA97-60A1822172A5}"/>
              </a:ext>
            </a:extLst>
          </p:cNvPr>
          <p:cNvSpPr txBox="1"/>
          <p:nvPr/>
        </p:nvSpPr>
        <p:spPr>
          <a:xfrm rot="16200000">
            <a:off x="486221" y="125035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872BB-6BDC-4A2A-877D-335C070568B7}"/>
              </a:ext>
            </a:extLst>
          </p:cNvPr>
          <p:cNvSpPr txBox="1"/>
          <p:nvPr/>
        </p:nvSpPr>
        <p:spPr>
          <a:xfrm rot="16200000">
            <a:off x="425895" y="122825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80248-6D96-4DD5-87F1-4BD3BCC013C9}"/>
              </a:ext>
            </a:extLst>
          </p:cNvPr>
          <p:cNvSpPr txBox="1"/>
          <p:nvPr/>
        </p:nvSpPr>
        <p:spPr>
          <a:xfrm rot="16200000">
            <a:off x="478007" y="916410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15982-6588-4B72-B3DD-0A7BFEB5F07B}"/>
              </a:ext>
            </a:extLst>
          </p:cNvPr>
          <p:cNvSpPr txBox="1"/>
          <p:nvPr/>
        </p:nvSpPr>
        <p:spPr>
          <a:xfrm rot="16200000">
            <a:off x="399074" y="894309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266"/>
            <a:ext cx="9905998" cy="1478570"/>
          </a:xfrm>
        </p:spPr>
        <p:txBody>
          <a:bodyPr/>
          <a:lstStyle/>
          <a:p>
            <a:r>
              <a:rPr lang="en-US" dirty="0"/>
              <a:t>Mutations of Interest at Peak segments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4C3B7-7826-4B5E-ADE7-78C561D23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811" y="1689650"/>
            <a:ext cx="4878389" cy="5020283"/>
          </a:xfrm>
        </p:spPr>
        <p:txBody>
          <a:bodyPr>
            <a:normAutofit/>
          </a:bodyPr>
          <a:lstStyle/>
          <a:p>
            <a:r>
              <a:rPr lang="en-US" dirty="0"/>
              <a:t>Concentrated 780-980 segment also has peak for UK and SA variants</a:t>
            </a:r>
          </a:p>
          <a:p>
            <a:r>
              <a:rPr lang="en-US" dirty="0"/>
              <a:t>Variants’ </a:t>
            </a:r>
            <a:r>
              <a:rPr lang="en-US" dirty="0">
                <a:solidFill>
                  <a:schemeClr val="accent3"/>
                </a:solidFill>
              </a:rPr>
              <a:t>mutations</a:t>
            </a:r>
            <a:r>
              <a:rPr lang="en-US" dirty="0"/>
              <a:t> might explain higher V2 at peak segments</a:t>
            </a:r>
          </a:p>
          <a:p>
            <a:r>
              <a:rPr lang="en-US" dirty="0"/>
              <a:t>T716I mutation found in the UK variant is here, and the S982A and D1118H mutations are at domains HR1 and CD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2FF6DF-2D3C-4366-AAA0-973FA4687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281" t="3910" r="8376"/>
          <a:stretch/>
        </p:blipFill>
        <p:spPr>
          <a:xfrm>
            <a:off x="5585039" y="1829836"/>
            <a:ext cx="6314861" cy="416829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C94BF02-64D7-4DB2-8128-93E8D8DE8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" t="50818" r="12837" b="44355"/>
          <a:stretch/>
        </p:blipFill>
        <p:spPr>
          <a:xfrm>
            <a:off x="5899149" y="5708649"/>
            <a:ext cx="6000751" cy="171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61E6B1-234E-4E66-B637-F1B68E243EA1}"/>
              </a:ext>
            </a:extLst>
          </p:cNvPr>
          <p:cNvSpPr txBox="1"/>
          <p:nvPr/>
        </p:nvSpPr>
        <p:spPr>
          <a:xfrm>
            <a:off x="11096623" y="5707904"/>
            <a:ext cx="292834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BA63D-E646-4CFD-92E4-B4AD15D07BFD}"/>
              </a:ext>
            </a:extLst>
          </p:cNvPr>
          <p:cNvSpPr txBox="1"/>
          <p:nvPr/>
        </p:nvSpPr>
        <p:spPr>
          <a:xfrm>
            <a:off x="11036298" y="5685802"/>
            <a:ext cx="37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86AAF-2E62-4F0B-9EF7-1CB7D91617A1}"/>
              </a:ext>
            </a:extLst>
          </p:cNvPr>
          <p:cNvSpPr txBox="1"/>
          <p:nvPr/>
        </p:nvSpPr>
        <p:spPr>
          <a:xfrm>
            <a:off x="11456012" y="5707903"/>
            <a:ext cx="292834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A08CE-7AE2-4F4E-9FE4-1C0A4808132F}"/>
              </a:ext>
            </a:extLst>
          </p:cNvPr>
          <p:cNvSpPr txBox="1"/>
          <p:nvPr/>
        </p:nvSpPr>
        <p:spPr>
          <a:xfrm>
            <a:off x="11387323" y="5685802"/>
            <a:ext cx="430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97086"/>
            <a:ext cx="9905999" cy="4111558"/>
          </a:xfrm>
        </p:spPr>
        <p:txBody>
          <a:bodyPr>
            <a:normAutofit/>
          </a:bodyPr>
          <a:lstStyle/>
          <a:p>
            <a:r>
              <a:rPr lang="en-US" sz="2800" dirty="0"/>
              <a:t>Create V2 fingerprints for other proteins and with more thorough scanning</a:t>
            </a:r>
          </a:p>
          <a:p>
            <a:r>
              <a:rPr lang="en-US" sz="2800" dirty="0"/>
              <a:t>More comparison of RBD conformation with changes in V2</a:t>
            </a:r>
          </a:p>
          <a:p>
            <a:r>
              <a:rPr lang="en-US" sz="2800" dirty="0"/>
              <a:t>More comparison of mutations with changes in V2 (new proteins)</a:t>
            </a:r>
          </a:p>
          <a:p>
            <a:r>
              <a:rPr lang="en-US" sz="2800" dirty="0"/>
              <a:t>See if there is a benefit to more tightness/complexity at the sections ending at amino acid 1000</a:t>
            </a:r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8846"/>
          <a:stretch/>
        </p:blipFill>
        <p:spPr>
          <a:xfrm>
            <a:off x="0" y="0"/>
            <a:ext cx="5221356" cy="62513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56"/>
            <a:ext cx="5221356" cy="130515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299" y="4821412"/>
            <a:ext cx="4290895" cy="1658732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221356" y="75974"/>
            <a:ext cx="6970644" cy="6488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3600" b="1" dirty="0"/>
              <a:t>References:</a:t>
            </a:r>
            <a:endParaRPr lang="en-US" sz="900" b="1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Wrobel, A.G., Benton, D.J., Xu, P. </a:t>
            </a:r>
            <a:r>
              <a:rPr lang="en-US" sz="2400" i="1" dirty="0"/>
              <a:t>et al.</a:t>
            </a:r>
            <a:r>
              <a:rPr lang="en-US" sz="2400" dirty="0"/>
              <a:t> SARS-CoV-2 and bat RaTG13 spike glycoprotein structures inform on virus evolution and furin-cleavage effects. </a:t>
            </a:r>
            <a:r>
              <a:rPr lang="en-US" sz="2400" i="1" dirty="0"/>
              <a:t>Nat Struct Mol Biol</a:t>
            </a:r>
            <a:r>
              <a:rPr lang="en-US" sz="2400" dirty="0"/>
              <a:t> 27</a:t>
            </a:r>
            <a:r>
              <a:rPr lang="en-US" sz="2400" b="1" dirty="0"/>
              <a:t>, </a:t>
            </a:r>
            <a:r>
              <a:rPr lang="en-US" sz="24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Adams, C.C. </a:t>
            </a:r>
            <a:r>
              <a:rPr lang="en-US" sz="2400" i="1" dirty="0"/>
              <a:t>The Knot Book: An Elementary Introduction to the Mathematical Theory of Knots.</a:t>
            </a:r>
            <a:r>
              <a:rPr lang="en-US" sz="2400" dirty="0"/>
              <a:t> (2004) 152.</a:t>
            </a:r>
            <a:endParaRPr lang="en-US" sz="24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/>
              <a:t>Hu, B., Guo, H., Zhou, P. </a:t>
            </a:r>
            <a:r>
              <a:rPr lang="en-US" sz="2400" i="1" dirty="0"/>
              <a:t>et al.</a:t>
            </a:r>
            <a:r>
              <a:rPr lang="en-US" sz="2400" dirty="0"/>
              <a:t> Characteristics of SARS-CoV-2 and COVID-19. </a:t>
            </a:r>
            <a:r>
              <a:rPr lang="en-US" sz="2400" i="1" dirty="0"/>
              <a:t>Nat Rev Microbiol</a:t>
            </a:r>
            <a:r>
              <a:rPr lang="en-US" sz="2400" dirty="0"/>
              <a:t> 19</a:t>
            </a:r>
            <a:r>
              <a:rPr lang="en-US" sz="2400" b="1" dirty="0"/>
              <a:t>, </a:t>
            </a:r>
            <a:r>
              <a:rPr lang="en-US" sz="2400" dirty="0"/>
              <a:t>(2021) 141–154 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</a:rPr>
              <a:t>S.M. 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Gobeil</a:t>
            </a:r>
            <a:r>
              <a:rPr lang="en-US" sz="2000" dirty="0">
                <a:effectLst/>
                <a:latin typeface="Arial" panose="020B0604020202020204" pitchFamily="34" charset="0"/>
              </a:rPr>
              <a:t>, K. 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Janowska</a:t>
            </a:r>
            <a:r>
              <a:rPr lang="en-US" sz="2000" dirty="0">
                <a:effectLst/>
                <a:latin typeface="Arial" panose="020B0604020202020204" pitchFamily="34" charset="0"/>
              </a:rPr>
              <a:t>, and S. and McDowell. Effect of natural mutations of sars-cov-2 on spike structure, conformation and antigenicity. </a:t>
            </a:r>
            <a:r>
              <a:rPr lang="en-US" sz="2000" i="1" dirty="0">
                <a:effectLst/>
                <a:latin typeface="Arial" panose="020B0604020202020204" pitchFamily="34" charset="0"/>
              </a:rPr>
              <a:t>Science</a:t>
            </a:r>
            <a:r>
              <a:rPr lang="en-US" sz="2000" dirty="0">
                <a:effectLst/>
                <a:latin typeface="Arial" panose="020B0604020202020204" pitchFamily="34" charset="0"/>
              </a:rPr>
              <a:t>, (2021) 1-10.</a:t>
            </a:r>
            <a:endParaRPr lang="en-US" sz="2000" dirty="0"/>
          </a:p>
        </p:txBody>
      </p:sp>
      <p:pic>
        <p:nvPicPr>
          <p:cNvPr id="6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6C539B9A-4391-419F-B886-EFFCF8CB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55"/>
          <a:stretch/>
        </p:blipFill>
        <p:spPr>
          <a:xfrm rot="10800000">
            <a:off x="0" y="6251376"/>
            <a:ext cx="5221356" cy="606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570383"/>
            <a:ext cx="9775202" cy="992832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314" y="4437776"/>
            <a:ext cx="4742354" cy="20311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600" dirty="0">
                <a:solidFill>
                  <a:schemeClr val="accent3"/>
                </a:solidFill>
              </a:rPr>
              <a:t>Tertiary structure </a:t>
            </a:r>
            <a:r>
              <a:rPr lang="en-US" sz="2600" dirty="0"/>
              <a:t>is the 3-d conformation of the entire chain of amino acids that makes up the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79C68-DA9B-4076-9BE2-34B7DA8A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219" y="1422009"/>
            <a:ext cx="2875322" cy="200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43318-18F3-42F0-9E7F-3A9FF4F8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63"/>
          <a:stretch/>
        </p:blipFill>
        <p:spPr>
          <a:xfrm>
            <a:off x="7570400" y="1422009"/>
            <a:ext cx="240527" cy="200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79150-4A8B-4AB8-9A4C-0515207577C2}"/>
              </a:ext>
            </a:extLst>
          </p:cNvPr>
          <p:cNvSpPr txBox="1"/>
          <p:nvPr/>
        </p:nvSpPr>
        <p:spPr>
          <a:xfrm>
            <a:off x="3410124" y="1515237"/>
            <a:ext cx="384473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r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600" dirty="0"/>
              <a:t>Primary structure is a protein’s amino acid 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FD07A-1C93-453C-8592-0B13546051FB}"/>
              </a:ext>
            </a:extLst>
          </p:cNvPr>
          <p:cNvSpPr txBox="1"/>
          <p:nvPr/>
        </p:nvSpPr>
        <p:spPr>
          <a:xfrm>
            <a:off x="2386785" y="2920304"/>
            <a:ext cx="44901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Secondary structure refers to the set of 3-d shapes the protein is made up of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DBFB1-15A8-4113-AC9F-C19F4DE0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20" y="1788121"/>
            <a:ext cx="1362265" cy="3705742"/>
          </a:xfrm>
          <a:prstGeom prst="rect">
            <a:avLst/>
          </a:prstGeom>
        </p:spPr>
      </p:pic>
      <p:pic>
        <p:nvPicPr>
          <p:cNvPr id="16" name="Picture 15" descr="Tertiary structure of SARS-CoV-2 spike protein">
            <a:extLst>
              <a:ext uri="{FF2B5EF4-FFF2-40B4-BE49-F238E27FC236}">
                <a16:creationId xmlns:a16="http://schemas.microsoft.com/office/drawing/2014/main" id="{941ACD7A-FBD6-4601-967C-D13088931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20" t="3238" r="7341" b="6189"/>
          <a:stretch/>
        </p:blipFill>
        <p:spPr>
          <a:xfrm>
            <a:off x="8239198" y="3849624"/>
            <a:ext cx="2193254" cy="26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The Spike protein undergoes major 3-dimensional conformation changes during the viral life cycle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Sars-cov-2 Spike Protein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217692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10227479" y="4939708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518182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41317" y="3331956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462061" y="3313332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08694" y="2091031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8B6BC2-2A89-4784-8F7A-BBFEED7B5BF9}"/>
              </a:ext>
            </a:extLst>
          </p:cNvPr>
          <p:cNvSpPr txBox="1"/>
          <p:nvPr/>
        </p:nvSpPr>
        <p:spPr>
          <a:xfrm>
            <a:off x="2388681" y="5197001"/>
            <a:ext cx="2946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S1 helps ACE2 binding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3E515-90D7-47DE-8A43-9B30CD158FDF}"/>
              </a:ext>
            </a:extLst>
          </p:cNvPr>
          <p:cNvSpPr txBox="1"/>
          <p:nvPr/>
        </p:nvSpPr>
        <p:spPr>
          <a:xfrm>
            <a:off x="6652387" y="5146913"/>
            <a:ext cx="39596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Pre-fusion structural changes of the </a:t>
            </a:r>
            <a:br>
              <a:rPr lang="en-US" dirty="0"/>
            </a:br>
            <a:r>
              <a:rPr lang="en-US" dirty="0"/>
              <a:t>sars-cov-2 spike protein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56"/>
          <a:stretch/>
        </p:blipFill>
        <p:spPr>
          <a:xfrm>
            <a:off x="1260681" y="3209315"/>
            <a:ext cx="9873618" cy="248687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654BC2D-7D76-4AA4-82A3-2C8ACC67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27"/>
          <a:stretch/>
        </p:blipFill>
        <p:spPr>
          <a:xfrm>
            <a:off x="1260681" y="2444002"/>
            <a:ext cx="9883734" cy="76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9771642" y="5696190"/>
            <a:ext cx="13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[1] </a:t>
            </a:r>
            <a:r>
              <a:rPr lang="en-US" sz="2000" dirty="0"/>
              <a:t>figure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898" y="1657822"/>
            <a:ext cx="6966204" cy="2575850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/>
              <a:t>How to characterize the</a:t>
            </a:r>
            <a:br>
              <a:rPr lang="en-US" sz="4000" cap="none" dirty="0"/>
            </a:br>
            <a:r>
              <a:rPr lang="en-US" sz="4000" cap="none" dirty="0"/>
              <a:t>SARS-CoV-2 spike protein conformational changes?</a:t>
            </a:r>
          </a:p>
        </p:txBody>
      </p:sp>
    </p:spTree>
    <p:extLst>
      <p:ext uri="{BB962C8B-B14F-4D97-AF65-F5344CB8AC3E}">
        <p14:creationId xmlns:p14="http://schemas.microsoft.com/office/powerpoint/2010/main" val="48340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 </a:t>
            </a:r>
          </a:p>
          <a:p>
            <a:r>
              <a:rPr lang="en-US" sz="2800" dirty="0"/>
              <a:t>Uses combinations of alternating signed crossings to determine </a:t>
            </a:r>
            <a:r>
              <a:rPr lang="en-US" sz="2800" dirty="0">
                <a:solidFill>
                  <a:schemeClr val="accent3"/>
                </a:solidFill>
              </a:rPr>
              <a:t>complexity of a diagram</a:t>
            </a:r>
            <a:r>
              <a:rPr lang="en-US" sz="2800" dirty="0"/>
              <a:t> (a projection of a 3-dimensional curve)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[3]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6FE9-0C4A-4B8E-A5C6-1D6077D5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ACEC-C376-4CC2-B72E-4082A67D8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trefoil or other simple knot as an example</a:t>
            </a:r>
          </a:p>
        </p:txBody>
      </p:sp>
    </p:spTree>
    <p:extLst>
      <p:ext uri="{BB962C8B-B14F-4D97-AF65-F5344CB8AC3E}">
        <p14:creationId xmlns:p14="http://schemas.microsoft.com/office/powerpoint/2010/main" val="2169446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1452</TotalTime>
  <Words>908</Words>
  <Application>Microsoft Office PowerPoint</Application>
  <PresentationFormat>Widescreen</PresentationFormat>
  <Paragraphs>98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Times New Roman</vt:lpstr>
      <vt:lpstr>Tw Cen MT</vt:lpstr>
      <vt:lpstr>Circuit</vt:lpstr>
      <vt:lpstr>PowerPoint Presentation</vt:lpstr>
      <vt:lpstr>INtroduction</vt:lpstr>
      <vt:lpstr>Protein Structures – 3 types</vt:lpstr>
      <vt:lpstr>SARS-CoV-2 spike protein</vt:lpstr>
      <vt:lpstr>Sars-cov-2 Spike Protein Domains</vt:lpstr>
      <vt:lpstr>Pre-fusion structural changes of the  sars-cov-2 spike protein</vt:lpstr>
      <vt:lpstr>How to characterize the SARS-CoV-2 spike protein conformational changes?</vt:lpstr>
      <vt:lpstr>The Second Vassiliev Measure</vt:lpstr>
      <vt:lpstr>Calculating V2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V2 along Wild SARS-CoV-2 s Proteins: 400/600 scan-lengths</vt:lpstr>
      <vt:lpstr>Change in V2 at 200 Scanning Length for Wild S Proteins</vt:lpstr>
      <vt:lpstr>V2 along RBD-Down Proteins at 400/600 Scan-lengths</vt:lpstr>
      <vt:lpstr>V2 along RBD-Up Proteins at 400/600 Scan-lengths</vt:lpstr>
      <vt:lpstr>RBD-Up Appears to Increase V2 at Peaks, Indicating a Tighter or More Complex Knot in S2. </vt:lpstr>
      <vt:lpstr>V2 Fingerprint Matrix Of The Uncleaved Closed S Protein (PDB: 6zge)</vt:lpstr>
      <vt:lpstr>Mutations of Interest at Peak segments</vt:lpstr>
      <vt:lpstr>Future Work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483</cp:revision>
  <dcterms:created xsi:type="dcterms:W3CDTF">2021-07-10T19:37:09Z</dcterms:created>
  <dcterms:modified xsi:type="dcterms:W3CDTF">2021-07-25T15:43:21Z</dcterms:modified>
</cp:coreProperties>
</file>